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392" r:id="rId3"/>
    <p:sldId id="475" r:id="rId4"/>
    <p:sldId id="500" r:id="rId5"/>
    <p:sldId id="519" r:id="rId6"/>
    <p:sldId id="515" r:id="rId7"/>
    <p:sldId id="524" r:id="rId8"/>
    <p:sldId id="523" r:id="rId9"/>
    <p:sldId id="507" r:id="rId10"/>
    <p:sldId id="522" r:id="rId11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DDDD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196" autoAdjust="0"/>
  </p:normalViewPr>
  <p:slideViewPr>
    <p:cSldViewPr snapToGrid="0" snapToObjects="1" showGuides="1">
      <p:cViewPr varScale="1">
        <p:scale>
          <a:sx n="80" d="100"/>
          <a:sy n="80" d="100"/>
        </p:scale>
        <p:origin x="2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F4A41-6AAD-4E05-BD56-388310816083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9"/>
            <a:ext cx="3009900" cy="4603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9"/>
            <a:ext cx="3009900" cy="4603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AFA-9540-4D60-919F-318B8DE97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1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F9A8-A8E8-41EA-B260-D01AD0AE4FE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9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June 2017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June 2017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June 2017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6/21/2017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8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June 2017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6/21/2017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0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6200" y="6096000"/>
            <a:ext cx="8001000" cy="859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Stuart Henderson</a:t>
            </a:r>
            <a:endParaRPr lang="en-US" sz="2200" b="1" dirty="0">
              <a:solidFill>
                <a:srgbClr val="FFFFFF"/>
              </a:solidFill>
              <a:cs typeface="Arial" charset="0"/>
            </a:endParaRPr>
          </a:p>
          <a:p>
            <a:pPr eaLnBrk="0" hangingPunct="0"/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Joint Hall A and C Collaboration Meeting June 22,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2017</a:t>
            </a:r>
          </a:p>
          <a:p>
            <a:pPr eaLnBrk="0" hangingPunct="0"/>
            <a:endParaRPr lang="en-US" sz="14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66800" y="-1524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Jefferson Lab Overview</a:t>
            </a:r>
            <a:endParaRPr lang="en-US" sz="3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stewartm\Desktop\aerial March2015-aerialTwea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1"/>
            <a:ext cx="9144000" cy="53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2581" y="4939714"/>
            <a:ext cx="5973097" cy="1354647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0"/>
              </a:spcBef>
            </a:pPr>
            <a:r>
              <a:rPr lang="en-US" sz="1400" b="1" dirty="0" smtClean="0">
                <a:solidFill>
                  <a:srgbClr val="0033CC"/>
                </a:solidFill>
              </a:rPr>
              <a:t>Remaining Scope </a:t>
            </a:r>
            <a:r>
              <a:rPr lang="en-US" sz="1400" dirty="0" smtClean="0"/>
              <a:t>= Solenoid Magnet for Hall B</a:t>
            </a:r>
          </a:p>
          <a:p>
            <a:pPr marL="684213" lvl="1" indent="-2841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Final phase of assembly at vendor, ETI </a:t>
            </a:r>
          </a:p>
          <a:p>
            <a:pPr marL="684213" lvl="1" indent="-2841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June delivery to Jefferson Lab</a:t>
            </a:r>
          </a:p>
          <a:p>
            <a:pPr marL="684213" lvl="1" indent="-2841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Installation and acceptance tests</a:t>
            </a:r>
          </a:p>
        </p:txBody>
      </p:sp>
      <p:sp>
        <p:nvSpPr>
          <p:cNvPr id="2" name="Rectangle 96"/>
          <p:cNvSpPr>
            <a:spLocks noChangeArrowheads="1"/>
          </p:cNvSpPr>
          <p:nvPr/>
        </p:nvSpPr>
        <p:spPr bwMode="auto">
          <a:xfrm>
            <a:off x="0" y="0"/>
            <a:ext cx="9144000" cy="6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GeV Upgrade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Path to Completion  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02581" y="4139991"/>
            <a:ext cx="8679427" cy="98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9900"/>
                </a:solidFill>
              </a:rPr>
              <a:t>Hall B</a:t>
            </a:r>
            <a:r>
              <a:rPr lang="en-US" sz="1400" dirty="0" smtClean="0"/>
              <a:t> – Key Performance Parameter demonstrated</a:t>
            </a:r>
          </a:p>
          <a:p>
            <a:pPr marL="684213" lvl="1" indent="-284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CLAS12 installed, commissioned with beam</a:t>
            </a:r>
          </a:p>
          <a:p>
            <a:pPr marL="684213" lvl="1" indent="-284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February 2017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20913" r="32019" b="2379"/>
          <a:stretch/>
        </p:blipFill>
        <p:spPr>
          <a:xfrm>
            <a:off x="7205158" y="3352800"/>
            <a:ext cx="1657280" cy="14779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94832" y="3429000"/>
            <a:ext cx="8679427" cy="98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9900"/>
                </a:solidFill>
              </a:rPr>
              <a:t>Hall C</a:t>
            </a:r>
            <a:r>
              <a:rPr lang="en-US" sz="1400" dirty="0" smtClean="0"/>
              <a:t> – Key Performance Parameter demonstrated</a:t>
            </a:r>
          </a:p>
          <a:p>
            <a:pPr marL="684213" lvl="1" indent="-284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SHMS installed, commissioned with beam</a:t>
            </a:r>
          </a:p>
          <a:p>
            <a:pPr marL="684213" lvl="1" indent="-284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March 2017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"/>
          <a:stretch/>
        </p:blipFill>
        <p:spPr>
          <a:xfrm>
            <a:off x="6687848" y="2133600"/>
            <a:ext cx="1694152" cy="11770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7547" y="5881175"/>
            <a:ext cx="545213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Completion September 2017</a:t>
            </a:r>
            <a:endParaRPr lang="en-US" sz="2400" b="1" i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02581" y="2415153"/>
            <a:ext cx="8679427" cy="1342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9900"/>
                </a:solidFill>
              </a:rPr>
              <a:t>Accelerator</a:t>
            </a:r>
            <a:r>
              <a:rPr lang="en-US" sz="1400" dirty="0" smtClean="0"/>
              <a:t> </a:t>
            </a:r>
          </a:p>
          <a:p>
            <a:pPr marL="684213" lvl="1" indent="-284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Full 12 GeV energy achieved</a:t>
            </a:r>
          </a:p>
          <a:p>
            <a:pPr marL="684213" lvl="1" indent="-284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Full luminosity demonstrated</a:t>
            </a:r>
          </a:p>
          <a:p>
            <a:pPr marL="684213" lvl="1" indent="-2841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Simultaneous multi-hall beam delivery achieved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08" y="845204"/>
            <a:ext cx="1883786" cy="12548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JLAB\Reviews\OPA Review May 2017\100_63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r="16575"/>
          <a:stretch/>
        </p:blipFill>
        <p:spPr bwMode="auto">
          <a:xfrm>
            <a:off x="6858000" y="4861451"/>
            <a:ext cx="1627058" cy="15715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17902" y="862296"/>
            <a:ext cx="5105400" cy="141577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1825" indent="-384175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1600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(99.7% </a:t>
            </a:r>
            <a:r>
              <a:rPr lang="en-US" sz="1600" b="1" u="sng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complete)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31825" indent="-3841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Doubling the accelerator beam energy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</a:p>
          <a:p>
            <a:pPr marL="631825" indent="-3841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construction including utilities –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endParaRPr lang="en-US" sz="14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384175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experimental </a:t>
            </a:r>
            <a:r>
              <a:rPr lang="en-US" sz="1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D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beam line – </a:t>
            </a:r>
            <a:r>
              <a:rPr lang="en-US" sz="1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</a:p>
          <a:p>
            <a:pPr marL="631825" indent="-384175" defTabSz="457200" eaLnBrk="0" hangingPunct="0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Experimental </a:t>
            </a:r>
            <a:r>
              <a:rPr lang="en-US" sz="1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C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1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DONE</a:t>
            </a:r>
          </a:p>
          <a:p>
            <a:pPr marL="631825" indent="-384175" defTabSz="457200" eaLnBrk="0" hangingPunct="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to Experimental </a:t>
            </a:r>
            <a:r>
              <a:rPr lang="en-US" sz="1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B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1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</a:t>
            </a:r>
            <a:r>
              <a:rPr lang="en-US" sz="1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4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12 GeV Science Era has Begun!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023" y="2762408"/>
            <a:ext cx="1745343" cy="13090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5433014" y="1834474"/>
            <a:ext cx="1922486" cy="1607839"/>
            <a:chOff x="7079546" y="839397"/>
            <a:chExt cx="1922486" cy="1607839"/>
          </a:xfrm>
        </p:grpSpPr>
        <p:sp>
          <p:nvSpPr>
            <p:cNvPr id="4" name="Rectangle 3"/>
            <p:cNvSpPr/>
            <p:nvPr/>
          </p:nvSpPr>
          <p:spPr>
            <a:xfrm>
              <a:off x="7139729" y="839397"/>
              <a:ext cx="1827409" cy="160783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292100" dist="1397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pid.pdf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95" b="48428"/>
            <a:stretch/>
          </p:blipFill>
          <p:spPr>
            <a:xfrm>
              <a:off x="7079546" y="839397"/>
              <a:ext cx="1922486" cy="160783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534792" y="4018543"/>
            <a:ext cx="2397232" cy="2272962"/>
            <a:chOff x="6551163" y="4082088"/>
            <a:chExt cx="2397232" cy="227296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163" y="4082088"/>
              <a:ext cx="1293519" cy="1544143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876" y="4854159"/>
              <a:ext cx="1293519" cy="1500891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389397" y="6023436"/>
            <a:ext cx="5381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Starting to exploit the Upgrade for Physics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0964"/>
          <a:stretch/>
        </p:blipFill>
        <p:spPr>
          <a:xfrm>
            <a:off x="5139266" y="928695"/>
            <a:ext cx="3912190" cy="7844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195" y="838903"/>
            <a:ext cx="55144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Quark confinement: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Hall D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started          physics operations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Run Complete: Basis for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dozen papers at APS DNP Fall 2016 Meeting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12 GeV era publication: 24 April, 2017!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physics run: 50 Billion events in Spring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Nucleon Structure(I):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Hall A in physics operations</a:t>
            </a:r>
          </a:p>
          <a:p>
            <a:pPr marL="742950" lvl="1" indent="-285750">
              <a:buFontTx/>
              <a:buChar char="-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GMp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 completed in Fall 2016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phase of DVCS experiment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Nuclear Structure: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experiment completed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Argon Spectral Function experiment completed in Hall A in Spring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Symmetries: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Hall B Heavy Photon Search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results of 2015 engineering run presented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Nucleon Structure (II):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Hall B Proton Radius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run and completed Summer 2016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OREMA~1.JLA\AppData\Local\Temp\DSC_0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 r="6089" b="13866"/>
          <a:stretch/>
        </p:blipFill>
        <p:spPr bwMode="auto">
          <a:xfrm>
            <a:off x="5459900" y="2649748"/>
            <a:ext cx="3488635" cy="1710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OREMA~1.JLA\AppData\Local\Temp\DSC_20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8827" r="8529" b="24549"/>
          <a:stretch/>
        </p:blipFill>
        <p:spPr bwMode="auto">
          <a:xfrm>
            <a:off x="5309596" y="914400"/>
            <a:ext cx="3733800" cy="1961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OREMA~1.JLA\AppData\Local\Temp\DSC_14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18809" r="10940" b="23763"/>
          <a:stretch/>
        </p:blipFill>
        <p:spPr bwMode="auto">
          <a:xfrm>
            <a:off x="5277640" y="4191000"/>
            <a:ext cx="3765756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51145"/>
            <a:ext cx="5288839" cy="50459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 smtClean="0"/>
              <a:t>Deliver on the promise of the 12 GeV Upgrade </a:t>
            </a:r>
            <a:endParaRPr lang="en-US" sz="9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b="1" dirty="0" smtClean="0"/>
          </a:p>
          <a:p>
            <a:pPr indent="-223838">
              <a:spcBef>
                <a:spcPts val="0"/>
              </a:spcBef>
            </a:pPr>
            <a:r>
              <a:rPr lang="en-US" sz="1600" dirty="0"/>
              <a:t>Successful, efficient and safe operation of the </a:t>
            </a:r>
            <a:r>
              <a:rPr lang="en-US" sz="1600" dirty="0" smtClean="0"/>
              <a:t>facility</a:t>
            </a:r>
          </a:p>
          <a:p>
            <a:pPr marL="919163" lvl="3" indent="-384175">
              <a:spcBef>
                <a:spcPts val="0"/>
              </a:spcBef>
              <a:buFont typeface="Arial" panose="020B0604020202020204" pitchFamily="34" charset="0"/>
              <a:buChar char="̶"/>
            </a:pPr>
            <a:r>
              <a:rPr lang="en-US" sz="1600" dirty="0" smtClean="0"/>
              <a:t>12 GeV must work as promised and deliver results</a:t>
            </a:r>
            <a:endParaRPr lang="en-US" sz="1100" dirty="0" smtClean="0"/>
          </a:p>
          <a:p>
            <a:pPr>
              <a:spcBef>
                <a:spcPts val="0"/>
              </a:spcBef>
            </a:pPr>
            <a:endParaRPr lang="en-US" sz="1200" dirty="0" smtClean="0"/>
          </a:p>
          <a:p>
            <a:pPr indent="-223838">
              <a:spcBef>
                <a:spcPts val="0"/>
              </a:spcBef>
            </a:pPr>
            <a:r>
              <a:rPr lang="en-US" sz="1600" dirty="0" smtClean="0"/>
              <a:t>Ensure </a:t>
            </a:r>
            <a:r>
              <a:rPr lang="en-US" sz="1600" dirty="0"/>
              <a:t>that experimental measurements translate into </a:t>
            </a:r>
            <a:r>
              <a:rPr lang="en-US" sz="1600" dirty="0" smtClean="0"/>
              <a:t>scientific knowledge</a:t>
            </a:r>
          </a:p>
          <a:p>
            <a:pPr marL="919163" lvl="3" indent="-384175">
              <a:spcBef>
                <a:spcPts val="0"/>
              </a:spcBef>
              <a:buFont typeface="Arial" panose="020B0604020202020204" pitchFamily="34" charset="0"/>
              <a:buChar char="̶"/>
            </a:pPr>
            <a:r>
              <a:rPr lang="en-US" sz="1600" dirty="0"/>
              <a:t>Provide the community the tools needed to </a:t>
            </a:r>
            <a:r>
              <a:rPr lang="en-US" sz="1600" dirty="0" smtClean="0"/>
              <a:t> be </a:t>
            </a:r>
            <a:r>
              <a:rPr lang="en-US" sz="1600" dirty="0"/>
              <a:t>successful</a:t>
            </a:r>
          </a:p>
          <a:p>
            <a:pPr marL="919163" lvl="3" indent="-384175">
              <a:spcBef>
                <a:spcPts val="0"/>
              </a:spcBef>
              <a:buFont typeface="Arial" panose="020B0604020202020204" pitchFamily="34" charset="0"/>
              <a:buChar char="̶"/>
            </a:pPr>
            <a:r>
              <a:rPr lang="en-US" sz="1600" dirty="0"/>
              <a:t>Vibrant theory </a:t>
            </a:r>
            <a:r>
              <a:rPr lang="en-US" sz="1600" dirty="0" smtClean="0"/>
              <a:t>capabilities</a:t>
            </a:r>
          </a:p>
          <a:p>
            <a:pPr marL="919163" lvl="3" indent="-384175">
              <a:spcBef>
                <a:spcPts val="0"/>
              </a:spcBef>
              <a:buFont typeface="Arial" panose="020B0604020202020204" pitchFamily="34" charset="0"/>
              <a:buChar char="̶"/>
            </a:pPr>
            <a:r>
              <a:rPr lang="en-US" sz="1600" dirty="0" smtClean="0"/>
              <a:t>Computational </a:t>
            </a:r>
            <a:r>
              <a:rPr lang="en-US" sz="1600" dirty="0"/>
              <a:t>sciences </a:t>
            </a:r>
            <a:r>
              <a:rPr lang="en-US" sz="1600" dirty="0" smtClean="0"/>
              <a:t>capabilities </a:t>
            </a:r>
            <a:endParaRPr lang="en-US" sz="1000" dirty="0"/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indent="-223838">
              <a:spcBef>
                <a:spcPts val="0"/>
              </a:spcBef>
            </a:pP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Serve as an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indispensable partner to the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international scientific community</a:t>
            </a:r>
            <a:endParaRPr lang="en-US" sz="105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indent="-223838">
              <a:spcBef>
                <a:spcPts val="0"/>
              </a:spcBef>
            </a:pP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Get the most out of 12 GeV investment through future initiatives: MOLLER and </a:t>
            </a:r>
            <a:r>
              <a:rPr 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SoLID</a:t>
            </a:r>
            <a:endParaRPr lang="en-US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93452"/>
            <a:ext cx="9144000" cy="9144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Enabling </a:t>
            </a:r>
            <a:r>
              <a:rPr lang="en-US" sz="2800" dirty="0">
                <a:solidFill>
                  <a:srgbClr val="000000"/>
                </a:solidFill>
              </a:rPr>
              <a:t>the Scientific Community to be Successful in Delivering Results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458027" y="6013091"/>
            <a:ext cx="622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Delivering the 12 GeV Science Program is Job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One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/>
          <a:lstStyle/>
          <a:p>
            <a:r>
              <a:rPr lang="en-US" sz="2700" dirty="0" smtClean="0"/>
              <a:t>Planning for Sustainable Long-term CEBAF Operation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36" y="956169"/>
            <a:ext cx="8865030" cy="5330282"/>
          </a:xfrm>
        </p:spPr>
        <p:txBody>
          <a:bodyPr>
            <a:noAutofit/>
          </a:bodyPr>
          <a:lstStyle/>
          <a:p>
            <a:r>
              <a:rPr lang="en-US" sz="2000" dirty="0" smtClean="0"/>
              <a:t>12 GeV Upgrade Project provides important capabilities for the future</a:t>
            </a:r>
          </a:p>
          <a:p>
            <a:endParaRPr lang="en-US" sz="1600" dirty="0" smtClean="0"/>
          </a:p>
          <a:p>
            <a:r>
              <a:rPr lang="en-US" sz="2000" dirty="0" smtClean="0"/>
              <a:t>However, many components and systems are “original equipment”</a:t>
            </a:r>
          </a:p>
          <a:p>
            <a:pPr marL="914400" lvl="1" indent="-457200"/>
            <a:r>
              <a:rPr lang="en-US" sz="2000" dirty="0" smtClean="0"/>
              <a:t>Some are difficult to maintain, require adequate spare parts, will reach obsolescence</a:t>
            </a:r>
          </a:p>
          <a:p>
            <a:endParaRPr lang="en-US" sz="1600" dirty="0" smtClean="0"/>
          </a:p>
          <a:p>
            <a:r>
              <a:rPr lang="en-US" sz="2000" dirty="0" smtClean="0"/>
              <a:t>We have initiated an activity to develop a Reference CEBAF Operations Plan to:</a:t>
            </a:r>
          </a:p>
          <a:p>
            <a:pPr marL="914400" lvl="1" indent="-457200"/>
            <a:r>
              <a:rPr lang="en-US" sz="2000" dirty="0" smtClean="0"/>
              <a:t>Define set of performance goals (e.g. reliability, energy, …), informed by scientific objectives, vs. time</a:t>
            </a:r>
          </a:p>
          <a:p>
            <a:pPr marL="914400" lvl="1" indent="-457200"/>
            <a:r>
              <a:rPr lang="en-US" sz="2000" dirty="0" smtClean="0"/>
              <a:t>Analyze what </a:t>
            </a:r>
            <a:r>
              <a:rPr lang="en-US" sz="2000" dirty="0"/>
              <a:t>it takes </a:t>
            </a:r>
            <a:r>
              <a:rPr lang="en-US" sz="2000" dirty="0" smtClean="0"/>
              <a:t>to ramp up performance and operate </a:t>
            </a:r>
            <a:r>
              <a:rPr lang="en-US" sz="2000" dirty="0"/>
              <a:t>and maintain the facility to serve the </a:t>
            </a:r>
            <a:r>
              <a:rPr lang="en-US" sz="2000" dirty="0" smtClean="0"/>
              <a:t>needs of the community </a:t>
            </a:r>
            <a:r>
              <a:rPr lang="en-US" sz="2000" dirty="0"/>
              <a:t>in </a:t>
            </a:r>
            <a:r>
              <a:rPr lang="en-US" sz="2000" dirty="0" smtClean="0"/>
              <a:t>both the near </a:t>
            </a:r>
            <a:r>
              <a:rPr lang="en-US" sz="2000" dirty="0"/>
              <a:t>and long term</a:t>
            </a:r>
            <a:r>
              <a:rPr lang="en-US" sz="2000" dirty="0" smtClean="0"/>
              <a:t>.</a:t>
            </a:r>
          </a:p>
          <a:p>
            <a:pPr marL="914400" lvl="1" indent="-457200"/>
            <a:r>
              <a:rPr lang="en-US" sz="2000" dirty="0" smtClean="0"/>
              <a:t>Assess, in particular, single-point failures, spares planning, …</a:t>
            </a:r>
          </a:p>
          <a:p>
            <a:pPr marL="914400" lvl="1" indent="-457200"/>
            <a:r>
              <a:rPr lang="en-US" sz="2000" dirty="0" smtClean="0"/>
              <a:t>Scope includes accelerator, experimental and site operations 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58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566"/>
            <a:ext cx="8229600" cy="4835245"/>
          </a:xfrm>
        </p:spPr>
        <p:txBody>
          <a:bodyPr>
            <a:normAutofit/>
          </a:bodyPr>
          <a:lstStyle/>
          <a:p>
            <a:r>
              <a:rPr lang="en-US" sz="2000" dirty="0"/>
              <a:t>Our </a:t>
            </a:r>
            <a:r>
              <a:rPr lang="en-US" sz="2000" dirty="0" smtClean="0"/>
              <a:t>working plan </a:t>
            </a:r>
            <a:r>
              <a:rPr lang="en-US" sz="2000" dirty="0"/>
              <a:t>is </a:t>
            </a:r>
            <a:r>
              <a:rPr lang="en-US" sz="2000" dirty="0" smtClean="0"/>
              <a:t>a </a:t>
            </a:r>
            <a:r>
              <a:rPr lang="en-US" sz="2000" dirty="0"/>
              <a:t>10 week Fall run</a:t>
            </a:r>
          </a:p>
          <a:p>
            <a:endParaRPr lang="en-US" sz="2000" dirty="0"/>
          </a:p>
          <a:p>
            <a:r>
              <a:rPr lang="en-US" sz="2000" dirty="0"/>
              <a:t>Requires CHL cold-box recovery to be completed</a:t>
            </a:r>
          </a:p>
          <a:p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response to specific challenges with the CHL1 sub-atmospheric cold box, we have formed a Cold Compressor Advisory Committee to advise on the recovery path forward</a:t>
            </a:r>
          </a:p>
          <a:p>
            <a:pPr marL="914400" lvl="1" indent="-457200"/>
            <a:r>
              <a:rPr lang="en-US" sz="2000" dirty="0"/>
              <a:t>The FY17 appropriations includes funding for a new 2K cold-box to remedy this severe vulnerability in the long term</a:t>
            </a:r>
          </a:p>
          <a:p>
            <a:pPr lvl="1"/>
            <a:endParaRPr lang="en-US" sz="2000" dirty="0"/>
          </a:p>
          <a:p>
            <a:r>
              <a:rPr lang="en-US" sz="2000" dirty="0"/>
              <a:t>We have augmented the Accelerator Advisory Committee membership and will hold the next meeting Sept. 13-15, 2017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074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700" dirty="0" smtClean="0"/>
              <a:t>Future Projects to Fully Leverage 12 GeV Capabilities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752600"/>
            <a:ext cx="6022803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20000"/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MOLLER experiment – MIE, proposed FY19 start</a:t>
            </a:r>
          </a:p>
          <a:p>
            <a:pPr>
              <a:buClr>
                <a:srgbClr val="C00000"/>
              </a:buClr>
              <a:tabLst>
                <a:tab pos="569913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	–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CD-0 approved </a:t>
            </a: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(project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paused due to budget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uncertainty)</a:t>
            </a: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	Standard Model Test</a:t>
            </a: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– 	DOE science review (Sept. 2014) – strong endorsement</a:t>
            </a: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	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Director’s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review held Dec. 15-16,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</a:t>
            </a: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Technical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cost &amp;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schedule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– 	Semi Inclusive Deep Inelastic Scattering </a:t>
            </a: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(SIDIS) and Parity Violating Deep </a:t>
            </a: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Inelastic Scattering (PVDIS)</a:t>
            </a: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– 	CLEO Solenoid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	</a:t>
            </a: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 International collaboration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/>
            </a:endParaRP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      	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 	Director’s review (Feb. 2015) </a:t>
            </a:r>
          </a:p>
          <a:p>
            <a:pPr>
              <a:buClr>
                <a:srgbClr val="C00000"/>
              </a:buClr>
              <a:tabLst>
                <a:tab pos="461963" algn="l"/>
                <a:tab pos="742950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 new pre-CDR under review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45" y="2465071"/>
            <a:ext cx="2904691" cy="142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524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3348"/>
          <a:stretch/>
        </p:blipFill>
        <p:spPr bwMode="auto">
          <a:xfrm>
            <a:off x="5805002" y="4419600"/>
            <a:ext cx="3204267" cy="17675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910882"/>
            <a:ext cx="7321256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5D9A"/>
                </a:solidFill>
                <a:latin typeface="Arial" pitchFamily="34" charset="0"/>
                <a:cs typeface="Arial" pitchFamily="34" charset="0"/>
              </a:rPr>
              <a:t>RECOMMENDATION IV </a:t>
            </a:r>
            <a:endParaRPr lang="en-US" kern="0" dirty="0">
              <a:solidFill>
                <a:srgbClr val="005D9A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recommend increasing investment in small-scale and mid-scale projects and initiatives that enable forefront research at universities and laboratories</a:t>
            </a:r>
            <a:r>
              <a:rPr lang="en-U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2" y="894155"/>
            <a:ext cx="1177557" cy="132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52399" y="853776"/>
            <a:ext cx="8872537" cy="144812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5003" y="4419600"/>
            <a:ext cx="3110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CLEO Solenoid Components at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JLab</a:t>
            </a: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191000" y="6527992"/>
            <a:ext cx="2133600" cy="190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73" y="893518"/>
            <a:ext cx="8671302" cy="54084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We look forward to continuing to work with the user community to do all we can so that you are successful</a:t>
            </a:r>
          </a:p>
          <a:p>
            <a:endParaRPr lang="en-US" sz="2000" dirty="0"/>
          </a:p>
          <a:p>
            <a:r>
              <a:rPr lang="en-US" sz="2000" dirty="0" smtClean="0"/>
              <a:t>What I would ask is that you keep in mind the competitive environment in which we are operating: </a:t>
            </a:r>
          </a:p>
          <a:p>
            <a:pPr marL="914400" lvl="1" indent="-457200"/>
            <a:r>
              <a:rPr lang="en-US" sz="2000" dirty="0"/>
              <a:t>K</a:t>
            </a:r>
            <a:r>
              <a:rPr lang="en-US" sz="2000" dirty="0" smtClean="0"/>
              <a:t>eep up the good work and proceed with an appropriate sense of urgency</a:t>
            </a:r>
          </a:p>
          <a:p>
            <a:pPr marL="914400" lvl="1" indent="-457200"/>
            <a:r>
              <a:rPr lang="en-US" sz="2000" dirty="0" smtClean="0"/>
              <a:t>Let your voice be heard.  Decision-makers need to hear from you about the importance of your work, the importance of training the next generation and the importance of Jefferson Lab for achieving your goals</a:t>
            </a:r>
          </a:p>
          <a:p>
            <a:pPr lvl="1"/>
            <a:endParaRPr lang="en-US" sz="2000" dirty="0" smtClean="0"/>
          </a:p>
          <a:p>
            <a:pPr marL="457200" lvl="1" indent="0" algn="ctr">
              <a:buNone/>
            </a:pPr>
            <a:r>
              <a:rPr lang="en-US" sz="2400" b="1" i="1" dirty="0" smtClean="0"/>
              <a:t>Thank you for your continued enthusiasm and support for Jefferson Lab and its future</a:t>
            </a:r>
          </a:p>
        </p:txBody>
      </p:sp>
    </p:spTree>
    <p:extLst>
      <p:ext uri="{BB962C8B-B14F-4D97-AF65-F5344CB8AC3E}">
        <p14:creationId xmlns:p14="http://schemas.microsoft.com/office/powerpoint/2010/main" val="32008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57424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13016</TotalTime>
  <Words>724</Words>
  <Application>Microsoft Office PowerPoint</Application>
  <PresentationFormat>On-screen Show (4:3)</PresentationFormat>
  <Paragraphs>111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Minion Pro</vt:lpstr>
      <vt:lpstr>Times</vt:lpstr>
      <vt:lpstr>Wingdings 2</vt:lpstr>
      <vt:lpstr>Wingdings 3</vt:lpstr>
      <vt:lpstr>JLabPowerpointMain</vt:lpstr>
      <vt:lpstr>2_JLabPowerpointMain</vt:lpstr>
      <vt:lpstr>PowerPoint Presentation</vt:lpstr>
      <vt:lpstr>PowerPoint Presentation</vt:lpstr>
      <vt:lpstr>12 GeV Science Era has Begun!</vt:lpstr>
      <vt:lpstr>Enabling the Scientific Community to be Successful in Delivering Results</vt:lpstr>
      <vt:lpstr>Planning for Sustainable Long-term CEBAF Operation</vt:lpstr>
      <vt:lpstr>Operations Planning</vt:lpstr>
      <vt:lpstr>Future Projects to Fully Leverage 12 GeV Capabilities</vt:lpstr>
      <vt:lpstr>Finally…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Stuart Henderson</cp:lastModifiedBy>
  <cp:revision>248</cp:revision>
  <cp:lastPrinted>2017-06-17T16:30:40Z</cp:lastPrinted>
  <dcterms:created xsi:type="dcterms:W3CDTF">2013-08-22T19:51:08Z</dcterms:created>
  <dcterms:modified xsi:type="dcterms:W3CDTF">2017-06-22T12:31:02Z</dcterms:modified>
</cp:coreProperties>
</file>